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63" r:id="rId2"/>
    <p:sldId id="264" r:id="rId3"/>
  </p:sldIdLst>
  <p:sldSz cx="9601200" cy="12801600" type="A3"/>
  <p:notesSz cx="6888163" cy="10018713"/>
  <p:defaultTextStyle>
    <a:defPPr>
      <a:defRPr lang="ja-JP"/>
    </a:defPPr>
    <a:lvl1pPr marL="0" algn="l" defTabSz="1221789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1pPr>
    <a:lvl2pPr marL="610895" algn="l" defTabSz="1221789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2pPr>
    <a:lvl3pPr marL="1221789" algn="l" defTabSz="1221789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3pPr>
    <a:lvl4pPr marL="1832685" algn="l" defTabSz="1221789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4pPr>
    <a:lvl5pPr marL="2443580" algn="l" defTabSz="1221789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5pPr>
    <a:lvl6pPr marL="3054474" algn="l" defTabSz="1221789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6pPr>
    <a:lvl7pPr marL="3665369" algn="l" defTabSz="1221789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7pPr>
    <a:lvl8pPr marL="4276265" algn="l" defTabSz="1221789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8pPr>
    <a:lvl9pPr marL="4887159" algn="l" defTabSz="1221789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1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FAB"/>
    <a:srgbClr val="996633"/>
    <a:srgbClr val="663300"/>
    <a:srgbClr val="906E30"/>
    <a:srgbClr val="FFFFCC"/>
    <a:srgbClr val="FFCCCC"/>
    <a:srgbClr val="D2B278"/>
    <a:srgbClr val="FFCCFF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3" autoAdjust="0"/>
    <p:restoredTop sz="94660"/>
  </p:normalViewPr>
  <p:slideViewPr>
    <p:cSldViewPr snapToGrid="0">
      <p:cViewPr varScale="1">
        <p:scale>
          <a:sx n="59" d="100"/>
          <a:sy n="59" d="100"/>
        </p:scale>
        <p:origin x="696" y="102"/>
      </p:cViewPr>
      <p:guideLst>
        <p:guide orient="horz" pos="4031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2675"/>
          </a:xfrm>
          <a:prstGeom prst="rect">
            <a:avLst/>
          </a:prstGeom>
        </p:spPr>
        <p:txBody>
          <a:bodyPr vert="horz" lIns="92436" tIns="46218" rIns="92436" bIns="4621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1" y="1"/>
            <a:ext cx="2984870" cy="502675"/>
          </a:xfrm>
          <a:prstGeom prst="rect">
            <a:avLst/>
          </a:prstGeom>
        </p:spPr>
        <p:txBody>
          <a:bodyPr vert="horz" lIns="92436" tIns="46218" rIns="92436" bIns="46218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4875" y="1250950"/>
            <a:ext cx="253841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6" tIns="46218" rIns="92436" bIns="462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7"/>
            <a:ext cx="5510530" cy="3944868"/>
          </a:xfrm>
          <a:prstGeom prst="rect">
            <a:avLst/>
          </a:prstGeom>
        </p:spPr>
        <p:txBody>
          <a:bodyPr vert="horz" lIns="92436" tIns="46218" rIns="92436" bIns="462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6042"/>
            <a:ext cx="2984870" cy="502674"/>
          </a:xfrm>
          <a:prstGeom prst="rect">
            <a:avLst/>
          </a:prstGeom>
        </p:spPr>
        <p:txBody>
          <a:bodyPr vert="horz" lIns="92436" tIns="46218" rIns="92436" bIns="4621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1" y="9516042"/>
            <a:ext cx="2984870" cy="502674"/>
          </a:xfrm>
          <a:prstGeom prst="rect">
            <a:avLst/>
          </a:prstGeom>
        </p:spPr>
        <p:txBody>
          <a:bodyPr vert="horz" lIns="92436" tIns="46218" rIns="92436" bIns="46218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789" rtl="0" eaLnBrk="1" latinLnBrk="0" hangingPunct="1">
      <a:defRPr kumimoji="1" sz="1603" kern="1200">
        <a:solidFill>
          <a:schemeClr val="tx1"/>
        </a:solidFill>
        <a:latin typeface="+mn-lt"/>
        <a:ea typeface="+mn-ea"/>
        <a:cs typeface="+mn-cs"/>
      </a:defRPr>
    </a:lvl1pPr>
    <a:lvl2pPr marL="610895" algn="l" defTabSz="1221789" rtl="0" eaLnBrk="1" latinLnBrk="0" hangingPunct="1">
      <a:defRPr kumimoji="1" sz="1603" kern="1200">
        <a:solidFill>
          <a:schemeClr val="tx1"/>
        </a:solidFill>
        <a:latin typeface="+mn-lt"/>
        <a:ea typeface="+mn-ea"/>
        <a:cs typeface="+mn-cs"/>
      </a:defRPr>
    </a:lvl2pPr>
    <a:lvl3pPr marL="1221789" algn="l" defTabSz="1221789" rtl="0" eaLnBrk="1" latinLnBrk="0" hangingPunct="1">
      <a:defRPr kumimoji="1" sz="1603" kern="1200">
        <a:solidFill>
          <a:schemeClr val="tx1"/>
        </a:solidFill>
        <a:latin typeface="+mn-lt"/>
        <a:ea typeface="+mn-ea"/>
        <a:cs typeface="+mn-cs"/>
      </a:defRPr>
    </a:lvl3pPr>
    <a:lvl4pPr marL="1832685" algn="l" defTabSz="1221789" rtl="0" eaLnBrk="1" latinLnBrk="0" hangingPunct="1">
      <a:defRPr kumimoji="1" sz="1603" kern="1200">
        <a:solidFill>
          <a:schemeClr val="tx1"/>
        </a:solidFill>
        <a:latin typeface="+mn-lt"/>
        <a:ea typeface="+mn-ea"/>
        <a:cs typeface="+mn-cs"/>
      </a:defRPr>
    </a:lvl4pPr>
    <a:lvl5pPr marL="2443580" algn="l" defTabSz="1221789" rtl="0" eaLnBrk="1" latinLnBrk="0" hangingPunct="1">
      <a:defRPr kumimoji="1" sz="1603" kern="1200">
        <a:solidFill>
          <a:schemeClr val="tx1"/>
        </a:solidFill>
        <a:latin typeface="+mn-lt"/>
        <a:ea typeface="+mn-ea"/>
        <a:cs typeface="+mn-cs"/>
      </a:defRPr>
    </a:lvl5pPr>
    <a:lvl6pPr marL="3054474" algn="l" defTabSz="1221789" rtl="0" eaLnBrk="1" latinLnBrk="0" hangingPunct="1">
      <a:defRPr kumimoji="1" sz="1603" kern="1200">
        <a:solidFill>
          <a:schemeClr val="tx1"/>
        </a:solidFill>
        <a:latin typeface="+mn-lt"/>
        <a:ea typeface="+mn-ea"/>
        <a:cs typeface="+mn-cs"/>
      </a:defRPr>
    </a:lvl6pPr>
    <a:lvl7pPr marL="3665369" algn="l" defTabSz="1221789" rtl="0" eaLnBrk="1" latinLnBrk="0" hangingPunct="1">
      <a:defRPr kumimoji="1" sz="1603" kern="1200">
        <a:solidFill>
          <a:schemeClr val="tx1"/>
        </a:solidFill>
        <a:latin typeface="+mn-lt"/>
        <a:ea typeface="+mn-ea"/>
        <a:cs typeface="+mn-cs"/>
      </a:defRPr>
    </a:lvl7pPr>
    <a:lvl8pPr marL="4276265" algn="l" defTabSz="1221789" rtl="0" eaLnBrk="1" latinLnBrk="0" hangingPunct="1">
      <a:defRPr kumimoji="1" sz="1603" kern="1200">
        <a:solidFill>
          <a:schemeClr val="tx1"/>
        </a:solidFill>
        <a:latin typeface="+mn-lt"/>
        <a:ea typeface="+mn-ea"/>
        <a:cs typeface="+mn-cs"/>
      </a:defRPr>
    </a:lvl8pPr>
    <a:lvl9pPr marL="4887159" algn="l" defTabSz="1221789" rtl="0" eaLnBrk="1" latinLnBrk="0" hangingPunct="1">
      <a:defRPr kumimoji="1"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1" y="2095078"/>
            <a:ext cx="8161020" cy="4456853"/>
          </a:xfrm>
          <a:prstGeom prst="rect">
            <a:avLst/>
          </a:prstGeom>
        </p:spPr>
        <p:txBody>
          <a:bodyPr anchor="b"/>
          <a:lstStyle>
            <a:lvl1pPr algn="ctr">
              <a:defRPr sz="59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6723805"/>
            <a:ext cx="7200900" cy="3090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5"/>
            </a:lvl1pPr>
            <a:lvl2pPr marL="456245" indent="0" algn="ctr">
              <a:buNone/>
              <a:defRPr sz="1996"/>
            </a:lvl2pPr>
            <a:lvl3pPr marL="912490" indent="0" algn="ctr">
              <a:buNone/>
              <a:defRPr sz="1797"/>
            </a:lvl3pPr>
            <a:lvl4pPr marL="1368736" indent="0" algn="ctr">
              <a:buNone/>
              <a:defRPr sz="1596"/>
            </a:lvl4pPr>
            <a:lvl5pPr marL="1824982" indent="0" algn="ctr">
              <a:buNone/>
              <a:defRPr sz="1596"/>
            </a:lvl5pPr>
            <a:lvl6pPr marL="2281227" indent="0" algn="ctr">
              <a:buNone/>
              <a:defRPr sz="1596"/>
            </a:lvl6pPr>
            <a:lvl7pPr marL="2737472" indent="0" algn="ctr">
              <a:buNone/>
              <a:defRPr sz="1596"/>
            </a:lvl7pPr>
            <a:lvl8pPr marL="3193718" indent="0" algn="ctr">
              <a:buNone/>
              <a:defRPr sz="1596"/>
            </a:lvl8pPr>
            <a:lvl9pPr marL="3649963" indent="0" algn="ctr">
              <a:buNone/>
              <a:defRPr sz="159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598" y="3407674"/>
            <a:ext cx="8280006" cy="81232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8" cy="1084876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98" y="3407674"/>
            <a:ext cx="8280006" cy="81232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4" y="3191515"/>
            <a:ext cx="8281034" cy="5325109"/>
          </a:xfrm>
          <a:prstGeom prst="rect">
            <a:avLst/>
          </a:prstGeom>
        </p:spPr>
        <p:txBody>
          <a:bodyPr anchor="b"/>
          <a:lstStyle>
            <a:lvl1pPr>
              <a:defRPr sz="59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4" y="8567001"/>
            <a:ext cx="8281034" cy="280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5">
                <a:solidFill>
                  <a:schemeClr val="tx1"/>
                </a:solidFill>
              </a:defRPr>
            </a:lvl1pPr>
            <a:lvl2pPr marL="456245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49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36873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9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122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747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371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996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69"/>
            <a:ext cx="8281034" cy="247438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5" b="1"/>
            </a:lvl1pPr>
            <a:lvl2pPr marL="456245" indent="0">
              <a:buNone/>
              <a:defRPr sz="1996" b="1"/>
            </a:lvl2pPr>
            <a:lvl3pPr marL="912490" indent="0">
              <a:buNone/>
              <a:defRPr sz="1797" b="1"/>
            </a:lvl3pPr>
            <a:lvl4pPr marL="1368736" indent="0">
              <a:buNone/>
              <a:defRPr sz="1596" b="1"/>
            </a:lvl4pPr>
            <a:lvl5pPr marL="1824982" indent="0">
              <a:buNone/>
              <a:defRPr sz="1596" b="1"/>
            </a:lvl5pPr>
            <a:lvl6pPr marL="2281227" indent="0">
              <a:buNone/>
              <a:defRPr sz="1596" b="1"/>
            </a:lvl6pPr>
            <a:lvl7pPr marL="2737472" indent="0">
              <a:buNone/>
              <a:defRPr sz="1596" b="1"/>
            </a:lvl7pPr>
            <a:lvl8pPr marL="3193718" indent="0">
              <a:buNone/>
              <a:defRPr sz="1596" b="1"/>
            </a:lvl8pPr>
            <a:lvl9pPr marL="3649963" indent="0">
              <a:buNone/>
              <a:defRPr sz="159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0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5" b="1"/>
            </a:lvl1pPr>
            <a:lvl2pPr marL="456245" indent="0">
              <a:buNone/>
              <a:defRPr sz="1996" b="1"/>
            </a:lvl2pPr>
            <a:lvl3pPr marL="912490" indent="0">
              <a:buNone/>
              <a:defRPr sz="1797" b="1"/>
            </a:lvl3pPr>
            <a:lvl4pPr marL="1368736" indent="0">
              <a:buNone/>
              <a:defRPr sz="1596" b="1"/>
            </a:lvl4pPr>
            <a:lvl5pPr marL="1824982" indent="0">
              <a:buNone/>
              <a:defRPr sz="1596" b="1"/>
            </a:lvl5pPr>
            <a:lvl6pPr marL="2281227" indent="0">
              <a:buNone/>
              <a:defRPr sz="1596" b="1"/>
            </a:lvl6pPr>
            <a:lvl7pPr marL="2737472" indent="0">
              <a:buNone/>
              <a:defRPr sz="1596" b="1"/>
            </a:lvl7pPr>
            <a:lvl8pPr marL="3193718" indent="0">
              <a:buNone/>
              <a:defRPr sz="1596" b="1"/>
            </a:lvl8pPr>
            <a:lvl9pPr marL="3649963" indent="0">
              <a:buNone/>
              <a:defRPr sz="159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0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1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1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</p:spPr>
        <p:txBody>
          <a:bodyPr/>
          <a:lstStyle>
            <a:lvl1pPr>
              <a:defRPr sz="3193"/>
            </a:lvl1pPr>
            <a:lvl2pPr>
              <a:defRPr sz="2794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245" indent="0">
              <a:buNone/>
              <a:defRPr sz="1397"/>
            </a:lvl2pPr>
            <a:lvl3pPr marL="912490" indent="0">
              <a:buNone/>
              <a:defRPr sz="1197"/>
            </a:lvl3pPr>
            <a:lvl4pPr marL="1368736" indent="0">
              <a:buNone/>
              <a:defRPr sz="998"/>
            </a:lvl4pPr>
            <a:lvl5pPr marL="1824982" indent="0">
              <a:buNone/>
              <a:defRPr sz="998"/>
            </a:lvl5pPr>
            <a:lvl6pPr marL="2281227" indent="0">
              <a:buNone/>
              <a:defRPr sz="998"/>
            </a:lvl6pPr>
            <a:lvl7pPr marL="2737472" indent="0">
              <a:buNone/>
              <a:defRPr sz="998"/>
            </a:lvl7pPr>
            <a:lvl8pPr marL="3193718" indent="0">
              <a:buNone/>
              <a:defRPr sz="998"/>
            </a:lvl8pPr>
            <a:lvl9pPr marL="3649963" indent="0">
              <a:buNone/>
              <a:defRPr sz="9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1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1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3"/>
            </a:lvl1pPr>
            <a:lvl2pPr marL="456245" indent="0">
              <a:buNone/>
              <a:defRPr sz="2794"/>
            </a:lvl2pPr>
            <a:lvl3pPr marL="912490" indent="0">
              <a:buNone/>
              <a:defRPr sz="2395"/>
            </a:lvl3pPr>
            <a:lvl4pPr marL="1368736" indent="0">
              <a:buNone/>
              <a:defRPr sz="1996"/>
            </a:lvl4pPr>
            <a:lvl5pPr marL="1824982" indent="0">
              <a:buNone/>
              <a:defRPr sz="1996"/>
            </a:lvl5pPr>
            <a:lvl6pPr marL="2281227" indent="0">
              <a:buNone/>
              <a:defRPr sz="1996"/>
            </a:lvl6pPr>
            <a:lvl7pPr marL="2737472" indent="0">
              <a:buNone/>
              <a:defRPr sz="1996"/>
            </a:lvl7pPr>
            <a:lvl8pPr marL="3193718" indent="0">
              <a:buNone/>
              <a:defRPr sz="1996"/>
            </a:lvl8pPr>
            <a:lvl9pPr marL="3649963" indent="0">
              <a:buNone/>
              <a:defRPr sz="1996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245" indent="0">
              <a:buNone/>
              <a:defRPr sz="1397"/>
            </a:lvl2pPr>
            <a:lvl3pPr marL="912490" indent="0">
              <a:buNone/>
              <a:defRPr sz="1197"/>
            </a:lvl3pPr>
            <a:lvl4pPr marL="1368736" indent="0">
              <a:buNone/>
              <a:defRPr sz="998"/>
            </a:lvl4pPr>
            <a:lvl5pPr marL="1824982" indent="0">
              <a:buNone/>
              <a:defRPr sz="998"/>
            </a:lvl5pPr>
            <a:lvl6pPr marL="2281227" indent="0">
              <a:buNone/>
              <a:defRPr sz="998"/>
            </a:lvl6pPr>
            <a:lvl7pPr marL="2737472" indent="0">
              <a:buNone/>
              <a:defRPr sz="998"/>
            </a:lvl7pPr>
            <a:lvl8pPr marL="3193718" indent="0">
              <a:buNone/>
              <a:defRPr sz="998"/>
            </a:lvl8pPr>
            <a:lvl9pPr marL="3649963" indent="0">
              <a:buNone/>
              <a:defRPr sz="9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53657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107314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60971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214628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227297" indent="-227297" algn="l" defTabSz="911052" rtl="0" fontAlgn="base">
        <a:lnSpc>
          <a:spcPct val="90000"/>
        </a:lnSpc>
        <a:spcBef>
          <a:spcPts val="998"/>
        </a:spcBef>
        <a:spcAft>
          <a:spcPct val="0"/>
        </a:spcAft>
        <a:buFont typeface="Arial" pitchFamily="34" charset="0"/>
        <a:buChar char="•"/>
        <a:defRPr kumimoji="1"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3755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2347" kern="1200">
          <a:solidFill>
            <a:schemeClr val="tx1"/>
          </a:solidFill>
          <a:latin typeface="+mn-lt"/>
          <a:ea typeface="+mn-ea"/>
          <a:cs typeface="+mn-cs"/>
        </a:defRPr>
      </a:lvl2pPr>
      <a:lvl3pPr marL="1140211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669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63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49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5596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1841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8086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245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490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8736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4982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227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7472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3718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49963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microsoft.com/office/2007/relationships/hdphoto" Target="../media/hdphoto2.wdp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CDDEBC1-AC59-497F-BC8F-088BBEB31375}"/>
              </a:ext>
            </a:extLst>
          </p:cNvPr>
          <p:cNvSpPr/>
          <p:nvPr/>
        </p:nvSpPr>
        <p:spPr>
          <a:xfrm>
            <a:off x="116807" y="82857"/>
            <a:ext cx="9362387" cy="12689627"/>
          </a:xfrm>
          <a:prstGeom prst="rect">
            <a:avLst/>
          </a:prstGeom>
          <a:solidFill>
            <a:srgbClr val="E3CFAB"/>
          </a:solid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23" dirty="0"/>
          </a:p>
        </p:txBody>
      </p:sp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B14AA536-9B0A-454D-928D-35DC2F92510A}"/>
              </a:ext>
            </a:extLst>
          </p:cNvPr>
          <p:cNvSpPr/>
          <p:nvPr/>
        </p:nvSpPr>
        <p:spPr>
          <a:xfrm>
            <a:off x="247237" y="8303991"/>
            <a:ext cx="9106728" cy="3509422"/>
          </a:xfrm>
          <a:prstGeom prst="roundRect">
            <a:avLst>
              <a:gd name="adj" fmla="val 5551"/>
            </a:avLst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23"/>
          </a:p>
        </p:txBody>
      </p:sp>
      <p:pic>
        <p:nvPicPr>
          <p:cNvPr id="157" name="Picture 2" descr="漫符「ひらめいた電球」">
            <a:extLst>
              <a:ext uri="{FF2B5EF4-FFF2-40B4-BE49-F238E27FC236}">
                <a16:creationId xmlns:a16="http://schemas.microsoft.com/office/drawing/2014/main" id="{2F0197A8-6BE2-4E9D-87A1-F0ED0B817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768" y="8319677"/>
            <a:ext cx="407281" cy="475978"/>
          </a:xfrm>
          <a:prstGeom prst="rect">
            <a:avLst/>
          </a:prstGeom>
          <a:noFill/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FD272BA-1E61-4487-87ED-F0E97B3376FD}"/>
              </a:ext>
            </a:extLst>
          </p:cNvPr>
          <p:cNvSpPr/>
          <p:nvPr/>
        </p:nvSpPr>
        <p:spPr>
          <a:xfrm>
            <a:off x="172902" y="11977104"/>
            <a:ext cx="9225958" cy="7237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3C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8" name="図 217">
            <a:extLst>
              <a:ext uri="{FF2B5EF4-FFF2-40B4-BE49-F238E27FC236}">
                <a16:creationId xmlns:a16="http://schemas.microsoft.com/office/drawing/2014/main" id="{782C6003-4651-47BC-B84A-6DFD98738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031">
            <a:off x="603768" y="12333746"/>
            <a:ext cx="425427" cy="380595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AA930E1-78D8-435B-BD12-18EDF05E24C4}"/>
              </a:ext>
            </a:extLst>
          </p:cNvPr>
          <p:cNvGrpSpPr/>
          <p:nvPr/>
        </p:nvGrpSpPr>
        <p:grpSpPr>
          <a:xfrm>
            <a:off x="3923347" y="12312128"/>
            <a:ext cx="5239702" cy="369332"/>
            <a:chOff x="3589860" y="11801887"/>
            <a:chExt cx="5307749" cy="467864"/>
          </a:xfrm>
        </p:grpSpPr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7092A099-24C8-4618-860E-64660B9F9177}"/>
                </a:ext>
              </a:extLst>
            </p:cNvPr>
            <p:cNvSpPr txBox="1"/>
            <p:nvPr/>
          </p:nvSpPr>
          <p:spPr>
            <a:xfrm>
              <a:off x="4604741" y="11805473"/>
              <a:ext cx="4292868" cy="42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大館市社会福祉協議会　 </a:t>
              </a:r>
              <a:r>
                <a:rPr lang="en-US" altLang="ja-JP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TEL</a:t>
              </a:r>
              <a:r>
                <a:rPr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：</a:t>
              </a:r>
              <a:r>
                <a:rPr lang="en-US" altLang="ja-JP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42-8101</a:t>
              </a: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247A00D8-A634-4CDC-A03E-68418A566611}"/>
                </a:ext>
              </a:extLst>
            </p:cNvPr>
            <p:cNvSpPr txBox="1"/>
            <p:nvPr/>
          </p:nvSpPr>
          <p:spPr>
            <a:xfrm>
              <a:off x="4030586" y="11801887"/>
              <a:ext cx="700192" cy="46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社会福祉</a:t>
              </a:r>
              <a:endParaRPr lang="en-US" altLang="ja-JP" sz="9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法　　人</a:t>
              </a:r>
              <a:endParaRPr lang="en-US" altLang="ja-JP" sz="9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0BA69676-1F21-4551-9D0E-B81F77113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860" y="11817540"/>
              <a:ext cx="394411" cy="42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E0C67FE1-EFB6-4172-B51A-35BFDDAA58B0}"/>
              </a:ext>
            </a:extLst>
          </p:cNvPr>
          <p:cNvSpPr txBox="1"/>
          <p:nvPr/>
        </p:nvSpPr>
        <p:spPr>
          <a:xfrm>
            <a:off x="841264" y="587160"/>
            <a:ext cx="86328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800" b="1" dirty="0">
                <a:ln w="22225">
                  <a:solidFill>
                    <a:srgbClr val="595757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町内会・自治会・常会に加入しましょう！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2C71763-946D-7081-C7FC-FC0D6796B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125" y="49721"/>
            <a:ext cx="2854064" cy="628546"/>
          </a:xfrm>
          <a:prstGeom prst="rect">
            <a:avLst/>
          </a:prstGeom>
        </p:spPr>
      </p:pic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967E3ACD-6CBD-42B3-0D2E-FF2C84155AB0}"/>
              </a:ext>
            </a:extLst>
          </p:cNvPr>
          <p:cNvSpPr txBox="1"/>
          <p:nvPr/>
        </p:nvSpPr>
        <p:spPr>
          <a:xfrm>
            <a:off x="177664" y="8410593"/>
            <a:ext cx="9198598" cy="286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町内会は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、地域に住む方々の生活に密着した大変重要な組織です。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そして、住民の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みなさん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にとって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住み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やす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い地域をつくるため、日々様々な活動が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行われています。特に災害時には地域のつながりが生存率を高め、復興を早めます。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現在、大館市内では、町内会活動に参加する方が減っていることから、存続が</a:t>
            </a:r>
            <a:endParaRPr lang="en-US" altLang="ja-JP" sz="1800" b="1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難しくなっている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町内会が増えてきています。これまで町内会活動に参加していな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かったみなさんも、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ご近所の方々と誘い合って参加してみませんか？</a:t>
            </a:r>
            <a:endParaRPr lang="en-US" altLang="ja-JP" sz="1800" b="1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defTabSz="914400">
              <a:lnSpc>
                <a:spcPts val="500"/>
              </a:lnSpc>
              <a:spcBef>
                <a:spcPct val="0"/>
              </a:spcBef>
              <a:defRPr/>
            </a:pPr>
            <a:r>
              <a:rPr lang="ja-JP" altLang="en-US" sz="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1800" b="1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子どもたちも、若い方も、働いている方も、退職した方も、高齢の方も、みんなで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町内会活動に参加し、自分たちの手で自分たちの住みやすいまちづくりを進めていき</a:t>
            </a:r>
            <a:endParaRPr lang="en-US" altLang="ja-JP" sz="1800" b="1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ましょう。そして、将来に残していきましょう！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1516DDE5-81DD-2512-6AB3-D86E990EC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392" y="46143"/>
            <a:ext cx="2853459" cy="628546"/>
          </a:xfrm>
          <a:prstGeom prst="rect">
            <a:avLst/>
          </a:prstGeom>
        </p:spPr>
      </p:pic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0A1FA5EE-A2B8-FF38-2535-DCBC372FE050}"/>
              </a:ext>
            </a:extLst>
          </p:cNvPr>
          <p:cNvSpPr txBox="1"/>
          <p:nvPr/>
        </p:nvSpPr>
        <p:spPr>
          <a:xfrm>
            <a:off x="2775990" y="12060657"/>
            <a:ext cx="6703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・・・住民組織・団体・行政・公的機関・社福法人・商工関係者他で構成され、支え合いの地域づくりを目的に活動しています</a:t>
            </a:r>
            <a:endParaRPr lang="en-US" altLang="ja-JP" sz="1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30ACA272-38E7-E253-AB37-989110BED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39" y="8343809"/>
            <a:ext cx="425427" cy="380595"/>
          </a:xfrm>
          <a:prstGeom prst="rect">
            <a:avLst/>
          </a:prstGeom>
        </p:spPr>
      </p:pic>
      <p:pic>
        <p:nvPicPr>
          <p:cNvPr id="253" name="Picture 10" descr="画像">
            <a:extLst>
              <a:ext uri="{FF2B5EF4-FFF2-40B4-BE49-F238E27FC236}">
                <a16:creationId xmlns:a16="http://schemas.microsoft.com/office/drawing/2014/main" id="{9802F625-F0B4-BDAD-2537-280684F5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6" y="173285"/>
            <a:ext cx="895195" cy="8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縁起物のイラストマーク（ダルマ）">
            <a:extLst>
              <a:ext uri="{FF2B5EF4-FFF2-40B4-BE49-F238E27FC236}">
                <a16:creationId xmlns:a16="http://schemas.microsoft.com/office/drawing/2014/main" id="{AAB5BB68-1BA4-FFB8-6D42-CE5E2C914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06" y="12327834"/>
            <a:ext cx="348333" cy="3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4C7F6C70-3C15-73FB-6C3A-E9DC8A91CEC9}"/>
              </a:ext>
            </a:extLst>
          </p:cNvPr>
          <p:cNvSpPr txBox="1"/>
          <p:nvPr/>
        </p:nvSpPr>
        <p:spPr>
          <a:xfrm>
            <a:off x="338978" y="2001507"/>
            <a:ext cx="7819480" cy="6822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町内会・自治会は、安心・安全で快適に暮らせる環境をつくるために、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さまざまな地域づくり活動に取り組んでいます。</a:t>
            </a:r>
            <a:endParaRPr lang="en-US" altLang="ja-JP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B666F5DA-A588-35F3-FE58-83E2CD21E9E9}"/>
              </a:ext>
            </a:extLst>
          </p:cNvPr>
          <p:cNvSpPr txBox="1"/>
          <p:nvPr/>
        </p:nvSpPr>
        <p:spPr>
          <a:xfrm>
            <a:off x="1605973" y="1315622"/>
            <a:ext cx="615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浪漫明朝体U" panose="020B0609010101010101" pitchFamily="49" charset="-128"/>
                <a:ea typeface="AR浪漫明朝体U" panose="020B0609010101010101" pitchFamily="49" charset="-128"/>
              </a:rPr>
              <a:t>そして、みんなで参加</a:t>
            </a:r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浪漫明朝体U" panose="020B0609010101010101" pitchFamily="49" charset="-128"/>
                <a:ea typeface="AR浪漫明朝体U" panose="020B0609010101010101" pitchFamily="49" charset="-128"/>
              </a:rPr>
              <a:t>しましょう！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736F096-4DB8-CED5-AF57-05E1B5A8A098}"/>
              </a:ext>
            </a:extLst>
          </p:cNvPr>
          <p:cNvSpPr/>
          <p:nvPr/>
        </p:nvSpPr>
        <p:spPr>
          <a:xfrm>
            <a:off x="191126" y="2925666"/>
            <a:ext cx="2948229" cy="1602344"/>
          </a:xfrm>
          <a:prstGeom prst="roundRect">
            <a:avLst>
              <a:gd name="adj" fmla="val 65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71C1D27F-195C-646C-B773-1E08132FA1CD}"/>
              </a:ext>
            </a:extLst>
          </p:cNvPr>
          <p:cNvSpPr txBox="1"/>
          <p:nvPr/>
        </p:nvSpPr>
        <p:spPr>
          <a:xfrm>
            <a:off x="202727" y="3100529"/>
            <a:ext cx="2948229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ゴミ集積所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集積所の設置や清掃などを住民同士で協力しながら行っています。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BF0CD3B-B1D6-4ED0-8198-9C0349344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5583">
            <a:off x="6820808" y="93445"/>
            <a:ext cx="383279" cy="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E3F2C99-E157-7355-18AD-DE4E10F3AF28}"/>
              </a:ext>
            </a:extLst>
          </p:cNvPr>
          <p:cNvSpPr/>
          <p:nvPr/>
        </p:nvSpPr>
        <p:spPr>
          <a:xfrm>
            <a:off x="3312308" y="2917529"/>
            <a:ext cx="2948229" cy="1602344"/>
          </a:xfrm>
          <a:prstGeom prst="roundRect">
            <a:avLst>
              <a:gd name="adj" fmla="val 65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1043804-28B4-B41D-886B-731015D9933E}"/>
              </a:ext>
            </a:extLst>
          </p:cNvPr>
          <p:cNvSpPr txBox="1"/>
          <p:nvPr/>
        </p:nvSpPr>
        <p:spPr>
          <a:xfrm>
            <a:off x="3325765" y="3069404"/>
            <a:ext cx="2948229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街灯・防犯灯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夜道を明るく照らす街灯・防犯灯を設置・維持管理しています。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A7E0D089-DDA6-9A3B-FAC5-01EA4731E0DD}"/>
              </a:ext>
            </a:extLst>
          </p:cNvPr>
          <p:cNvSpPr/>
          <p:nvPr/>
        </p:nvSpPr>
        <p:spPr>
          <a:xfrm>
            <a:off x="6426434" y="2903403"/>
            <a:ext cx="2948229" cy="1602344"/>
          </a:xfrm>
          <a:prstGeom prst="roundRect">
            <a:avLst>
              <a:gd name="adj" fmla="val 65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6E8F67A-2788-C835-1F8C-27B5C0E36F49}"/>
              </a:ext>
            </a:extLst>
          </p:cNvPr>
          <p:cNvSpPr txBox="1"/>
          <p:nvPr/>
        </p:nvSpPr>
        <p:spPr>
          <a:xfrm>
            <a:off x="6433270" y="3047055"/>
            <a:ext cx="2948229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町内の清掃（環境美化）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きれいな街づくりのために、町内の清掃、草刈り、公園の管理等を行っています。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7CE4D63-01AD-011A-2ECF-5ED6B7ABBB19}"/>
              </a:ext>
            </a:extLst>
          </p:cNvPr>
          <p:cNvSpPr/>
          <p:nvPr/>
        </p:nvSpPr>
        <p:spPr>
          <a:xfrm>
            <a:off x="2720332" y="221898"/>
            <a:ext cx="5018132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みんなでつくろう！みんながつながり支え合う大館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F8AA6354-D5F5-46A8-99F6-D41252D8E8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659" y="150827"/>
            <a:ext cx="355168" cy="400127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4135E0A-9B92-78B1-4DC4-9FB7AD7A9E6D}"/>
              </a:ext>
            </a:extLst>
          </p:cNvPr>
          <p:cNvSpPr/>
          <p:nvPr/>
        </p:nvSpPr>
        <p:spPr>
          <a:xfrm>
            <a:off x="197578" y="4687503"/>
            <a:ext cx="2948229" cy="1602344"/>
          </a:xfrm>
          <a:prstGeom prst="roundRect">
            <a:avLst>
              <a:gd name="adj" fmla="val 65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672CB9-F4E9-C1EA-FBCD-D5CD685F795B}"/>
              </a:ext>
            </a:extLst>
          </p:cNvPr>
          <p:cNvSpPr txBox="1"/>
          <p:nvPr/>
        </p:nvSpPr>
        <p:spPr>
          <a:xfrm>
            <a:off x="209179" y="4814741"/>
            <a:ext cx="2948229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防災・災害時の助け合い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災害に備える防災訓練を実施し、災害発生時には助け合う体制づくりを行っています。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E603D71-592E-127B-1372-F3F58AACB478}"/>
              </a:ext>
            </a:extLst>
          </p:cNvPr>
          <p:cNvSpPr/>
          <p:nvPr/>
        </p:nvSpPr>
        <p:spPr>
          <a:xfrm>
            <a:off x="3318760" y="4679366"/>
            <a:ext cx="2948229" cy="1602344"/>
          </a:xfrm>
          <a:prstGeom prst="roundRect">
            <a:avLst>
              <a:gd name="adj" fmla="val 65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366BBD7-543A-4729-7ACB-45E19F3DD236}"/>
              </a:ext>
            </a:extLst>
          </p:cNvPr>
          <p:cNvSpPr txBox="1"/>
          <p:nvPr/>
        </p:nvSpPr>
        <p:spPr>
          <a:xfrm>
            <a:off x="3332217" y="4802666"/>
            <a:ext cx="2948229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防犯・交通安全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安全・安心な街にするため、登下校の見守りや近隣同士の声かけを推奨しています。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5A976FB2-3AD2-B895-08DE-EC56F238A7BE}"/>
              </a:ext>
            </a:extLst>
          </p:cNvPr>
          <p:cNvSpPr/>
          <p:nvPr/>
        </p:nvSpPr>
        <p:spPr>
          <a:xfrm>
            <a:off x="6432886" y="4665240"/>
            <a:ext cx="2948229" cy="1602344"/>
          </a:xfrm>
          <a:prstGeom prst="roundRect">
            <a:avLst>
              <a:gd name="adj" fmla="val 65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9521C19-2863-3FEF-83FC-804C56106FC2}"/>
              </a:ext>
            </a:extLst>
          </p:cNvPr>
          <p:cNvSpPr txBox="1"/>
          <p:nvPr/>
        </p:nvSpPr>
        <p:spPr>
          <a:xfrm>
            <a:off x="6430197" y="4808892"/>
            <a:ext cx="2948229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情報の周知・広報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町内会や公民館、市などからの生活に役立つ情報をお知らせしています。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D01299E3-169A-B18F-BCCE-43E6472AB172}"/>
              </a:ext>
            </a:extLst>
          </p:cNvPr>
          <p:cNvSpPr/>
          <p:nvPr/>
        </p:nvSpPr>
        <p:spPr>
          <a:xfrm>
            <a:off x="188842" y="6449339"/>
            <a:ext cx="2948229" cy="1686947"/>
          </a:xfrm>
          <a:prstGeom prst="roundRect">
            <a:avLst>
              <a:gd name="adj" fmla="val 65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F11DDA1-CC41-26AA-BBA6-93826408072D}"/>
              </a:ext>
            </a:extLst>
          </p:cNvPr>
          <p:cNvSpPr txBox="1"/>
          <p:nvPr/>
        </p:nvSpPr>
        <p:spPr>
          <a:xfrm>
            <a:off x="200443" y="6576578"/>
            <a:ext cx="2948229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親睦活動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ご近所同士の交流・親睦を深めるために運動会や夏祭りなどの行事を行っています。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5CF76B91-AA37-1FB9-4244-C32EFC880E79}"/>
              </a:ext>
            </a:extLst>
          </p:cNvPr>
          <p:cNvSpPr/>
          <p:nvPr/>
        </p:nvSpPr>
        <p:spPr>
          <a:xfrm>
            <a:off x="3310024" y="6441202"/>
            <a:ext cx="2948229" cy="1686947"/>
          </a:xfrm>
          <a:prstGeom prst="roundRect">
            <a:avLst>
              <a:gd name="adj" fmla="val 65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79CB751-33CE-8BF6-5FF8-17A148BD6DC5}"/>
              </a:ext>
            </a:extLst>
          </p:cNvPr>
          <p:cNvSpPr txBox="1"/>
          <p:nvPr/>
        </p:nvSpPr>
        <p:spPr>
          <a:xfrm>
            <a:off x="3313956" y="6545453"/>
            <a:ext cx="2948229" cy="148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地域福祉・支え合い活動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高齢者や障がい者など支援を必要とする世帯を見守り、必要時には関係機関との調整を行っています。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742241DC-03F9-9251-7528-92BC50B1AA9F}"/>
              </a:ext>
            </a:extLst>
          </p:cNvPr>
          <p:cNvSpPr/>
          <p:nvPr/>
        </p:nvSpPr>
        <p:spPr>
          <a:xfrm>
            <a:off x="6424150" y="6427076"/>
            <a:ext cx="2948229" cy="1686947"/>
          </a:xfrm>
          <a:prstGeom prst="roundRect">
            <a:avLst>
              <a:gd name="adj" fmla="val 65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88CF09-0E23-5525-620B-A59FBA0C5FD9}"/>
              </a:ext>
            </a:extLst>
          </p:cNvPr>
          <p:cNvSpPr txBox="1"/>
          <p:nvPr/>
        </p:nvSpPr>
        <p:spPr>
          <a:xfrm>
            <a:off x="6421461" y="6542154"/>
            <a:ext cx="2948229" cy="148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地区の各団体のサポート、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や様々な機関との調整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町内会連絡会、交通安全・防犯協会、社協など、他団体とも連携しています。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3" name="図 42" descr="シンプルなライン素材（波線）">
            <a:extLst>
              <a:ext uri="{FF2B5EF4-FFF2-40B4-BE49-F238E27FC236}">
                <a16:creationId xmlns:a16="http://schemas.microsoft.com/office/drawing/2014/main" id="{F7A62865-54EC-4855-B365-A5DB0AA35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716"/>
          <a:stretch/>
        </p:blipFill>
        <p:spPr bwMode="auto">
          <a:xfrm flipV="1">
            <a:off x="2257544" y="9312399"/>
            <a:ext cx="2409825" cy="64339"/>
          </a:xfrm>
          <a:prstGeom prst="rect">
            <a:avLst/>
          </a:prstGeom>
          <a:noFill/>
        </p:spPr>
      </p:pic>
      <p:pic>
        <p:nvPicPr>
          <p:cNvPr id="44" name="図 43" descr="シンプルなライン素材（波線）">
            <a:extLst>
              <a:ext uri="{FF2B5EF4-FFF2-40B4-BE49-F238E27FC236}">
                <a16:creationId xmlns:a16="http://schemas.microsoft.com/office/drawing/2014/main" id="{AAF86C46-6400-D330-8991-104B55C1A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716"/>
          <a:stretch/>
        </p:blipFill>
        <p:spPr bwMode="auto">
          <a:xfrm flipV="1">
            <a:off x="4619744" y="9312399"/>
            <a:ext cx="2409825" cy="64339"/>
          </a:xfrm>
          <a:prstGeom prst="rect">
            <a:avLst/>
          </a:prstGeom>
          <a:noFill/>
        </p:spPr>
      </p:pic>
      <p:pic>
        <p:nvPicPr>
          <p:cNvPr id="45" name="図 44" descr="シンプルなライン素材（波線）">
            <a:extLst>
              <a:ext uri="{FF2B5EF4-FFF2-40B4-BE49-F238E27FC236}">
                <a16:creationId xmlns:a16="http://schemas.microsoft.com/office/drawing/2014/main" id="{C0131D0D-3EE4-3334-1808-9AF9BD290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5" b="23717"/>
          <a:stretch/>
        </p:blipFill>
        <p:spPr bwMode="auto">
          <a:xfrm flipV="1">
            <a:off x="6972420" y="9312399"/>
            <a:ext cx="2141190" cy="71146"/>
          </a:xfrm>
          <a:prstGeom prst="rect">
            <a:avLst/>
          </a:prstGeom>
          <a:noFill/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058B30C-F9F2-4EBC-81DB-D49E56D9ED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78" flipH="1">
            <a:off x="7326454" y="1274489"/>
            <a:ext cx="2241405" cy="1048552"/>
          </a:xfrm>
          <a:prstGeom prst="rect">
            <a:avLst/>
          </a:prstGeom>
        </p:spPr>
      </p:pic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58F83460-3318-BB23-E95B-20BC2C01A2DF}"/>
              </a:ext>
            </a:extLst>
          </p:cNvPr>
          <p:cNvSpPr/>
          <p:nvPr/>
        </p:nvSpPr>
        <p:spPr>
          <a:xfrm>
            <a:off x="7565127" y="1467425"/>
            <a:ext cx="1910052" cy="522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みんなで自分たちの  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町内を守ろう！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7" name="図 46" descr="小さい会社のビルのイラスト">
            <a:extLst>
              <a:ext uri="{FF2B5EF4-FFF2-40B4-BE49-F238E27FC236}">
                <a16:creationId xmlns:a16="http://schemas.microsoft.com/office/drawing/2014/main" id="{CAD69638-A229-4DCB-BB02-D041503F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94" y="10936919"/>
            <a:ext cx="619580" cy="8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図 47" descr="公民館のイラスト">
            <a:extLst>
              <a:ext uri="{FF2B5EF4-FFF2-40B4-BE49-F238E27FC236}">
                <a16:creationId xmlns:a16="http://schemas.microsoft.com/office/drawing/2014/main" id="{0A9BBD47-8B4E-4C22-B43D-0BC38E86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55" y="11061102"/>
            <a:ext cx="577325" cy="5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図 48" descr="キラキラ飾りのイラスト4">
            <a:extLst>
              <a:ext uri="{FF2B5EF4-FFF2-40B4-BE49-F238E27FC236}">
                <a16:creationId xmlns:a16="http://schemas.microsoft.com/office/drawing/2014/main" id="{67A2251C-4E47-45B6-A3F3-36EDB135B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83" y="11088983"/>
            <a:ext cx="493186" cy="4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図 49" descr="町内会のイラスト">
            <a:extLst>
              <a:ext uri="{FF2B5EF4-FFF2-40B4-BE49-F238E27FC236}">
                <a16:creationId xmlns:a16="http://schemas.microsoft.com/office/drawing/2014/main" id="{1624074B-00C5-4013-90E7-A26EDAE5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74" y="11085065"/>
            <a:ext cx="636086" cy="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テキスト ボックス 79">
            <a:extLst>
              <a:ext uri="{FF2B5EF4-FFF2-40B4-BE49-F238E27FC236}">
                <a16:creationId xmlns:a16="http://schemas.microsoft.com/office/drawing/2014/main" id="{3B78BBD6-EEA1-41EA-8B89-CB5EC0466D56}"/>
              </a:ext>
            </a:extLst>
          </p:cNvPr>
          <p:cNvSpPr txBox="1"/>
          <p:nvPr/>
        </p:nvSpPr>
        <p:spPr>
          <a:xfrm>
            <a:off x="5604210" y="11329036"/>
            <a:ext cx="1318245" cy="4584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kumimoji="1" lang="ja-JP" altLang="en-US" sz="12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チームおおだて</a:t>
            </a:r>
            <a:endParaRPr kumimoji="1" lang="en-US" altLang="ja-JP" sz="12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2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　</a:t>
            </a:r>
            <a:r>
              <a:rPr kumimoji="1" lang="ja-JP" altLang="en-US" sz="12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チーム町内会</a:t>
            </a:r>
          </a:p>
        </p:txBody>
      </p:sp>
      <p:pic>
        <p:nvPicPr>
          <p:cNvPr id="53" name="図 52" descr="円陣を組む人たちのイラスト">
            <a:extLst>
              <a:ext uri="{FF2B5EF4-FFF2-40B4-BE49-F238E27FC236}">
                <a16:creationId xmlns:a16="http://schemas.microsoft.com/office/drawing/2014/main" id="{57C9FD33-7246-4B0B-B33A-E0D2446B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43" y="11183519"/>
            <a:ext cx="945271" cy="6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6B0FC18F-B5BE-400F-962A-29C5750D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41" y="2364090"/>
            <a:ext cx="522235" cy="5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A9943361-EACD-41FF-8398-77419264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43" y="6093037"/>
            <a:ext cx="407391" cy="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58B70967-E532-41C0-B59E-F42BDC1C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28" y="2283445"/>
            <a:ext cx="357128" cy="62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AE06CB8A-B1A6-4C93-927B-A82F17EC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7771124"/>
            <a:ext cx="486382" cy="4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22A290F4-D479-43C6-8E91-3D6A7C41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6" y="2310056"/>
            <a:ext cx="308759" cy="5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9FE2DF3A-1A95-4689-8360-33C46BEA6A6F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04" y="7727588"/>
            <a:ext cx="669130" cy="49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36E2F066-C46C-43DB-8A43-91C6530D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58" y="6051855"/>
            <a:ext cx="471944" cy="4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27D9774F-A79F-4C0C-86ED-6E2DDE0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50" y="4333995"/>
            <a:ext cx="588472" cy="62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5ADEC164-B4AD-411C-B662-97FC8C6C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06" y="4450071"/>
            <a:ext cx="409126" cy="6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ゴミ捨て場のイラスト（ネットあり）">
            <a:extLst>
              <a:ext uri="{FF2B5EF4-FFF2-40B4-BE49-F238E27FC236}">
                <a16:creationId xmlns:a16="http://schemas.microsoft.com/office/drawing/2014/main" id="{2C70B3D7-3A0C-2F27-7EB4-427E3647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5217" y="2822411"/>
            <a:ext cx="642084" cy="6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街灯・電灯のイラスト（照明）">
            <a:extLst>
              <a:ext uri="{FF2B5EF4-FFF2-40B4-BE49-F238E27FC236}">
                <a16:creationId xmlns:a16="http://schemas.microsoft.com/office/drawing/2014/main" id="{0E83D298-536E-7420-8CDD-924BBCA6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53" y="2840750"/>
            <a:ext cx="481361" cy="5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BE22B8A-959A-4F75-AD28-EDA01A92C03F}"/>
              </a:ext>
            </a:extLst>
          </p:cNvPr>
          <p:cNvSpPr txBox="1"/>
          <p:nvPr/>
        </p:nvSpPr>
        <p:spPr>
          <a:xfrm>
            <a:off x="197578" y="11987642"/>
            <a:ext cx="303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大館市支え合い推進会議</a:t>
            </a:r>
            <a:endParaRPr lang="en-US" altLang="ja-JP" sz="18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6" name="図 65" descr="キラキラ飾りのイラスト4">
            <a:extLst>
              <a:ext uri="{FF2B5EF4-FFF2-40B4-BE49-F238E27FC236}">
                <a16:creationId xmlns:a16="http://schemas.microsoft.com/office/drawing/2014/main" id="{E05D8F99-2426-5FA1-43FF-3F2036D3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46" y="3009567"/>
            <a:ext cx="366548" cy="3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ゴミ拾いのイラスト">
            <a:extLst>
              <a:ext uri="{FF2B5EF4-FFF2-40B4-BE49-F238E27FC236}">
                <a16:creationId xmlns:a16="http://schemas.microsoft.com/office/drawing/2014/main" id="{2FB3A4A6-F50D-B758-06DB-D0414207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78" y="4130245"/>
            <a:ext cx="507509" cy="5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回覧板のイラスト">
            <a:extLst>
              <a:ext uri="{FF2B5EF4-FFF2-40B4-BE49-F238E27FC236}">
                <a16:creationId xmlns:a16="http://schemas.microsoft.com/office/drawing/2014/main" id="{D8B94EC0-4876-9878-92FF-881BE454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11" y="5864020"/>
            <a:ext cx="532931" cy="5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掲示板のイラスト">
            <a:extLst>
              <a:ext uri="{FF2B5EF4-FFF2-40B4-BE49-F238E27FC236}">
                <a16:creationId xmlns:a16="http://schemas.microsoft.com/office/drawing/2014/main" id="{B5229FBB-4639-5370-B7C4-0BC949548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76" y="5814475"/>
            <a:ext cx="653488" cy="6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25694D6-F327-0B50-420B-765E8E0B3F74}"/>
              </a:ext>
            </a:extLst>
          </p:cNvPr>
          <p:cNvSpPr/>
          <p:nvPr/>
        </p:nvSpPr>
        <p:spPr>
          <a:xfrm>
            <a:off x="8797078" y="5969577"/>
            <a:ext cx="365971" cy="189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79">
            <a:extLst>
              <a:ext uri="{FF2B5EF4-FFF2-40B4-BE49-F238E27FC236}">
                <a16:creationId xmlns:a16="http://schemas.microsoft.com/office/drawing/2014/main" id="{DAF67011-90DA-C310-1AFB-BB5D91A4BCA3}"/>
              </a:ext>
            </a:extLst>
          </p:cNvPr>
          <p:cNvSpPr txBox="1"/>
          <p:nvPr/>
        </p:nvSpPr>
        <p:spPr>
          <a:xfrm>
            <a:off x="8756255" y="5955200"/>
            <a:ext cx="509159" cy="2341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kumimoji="1" lang="ja-JP" altLang="en-US" sz="6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お知らせ</a:t>
            </a:r>
          </a:p>
        </p:txBody>
      </p:sp>
      <p:pic>
        <p:nvPicPr>
          <p:cNvPr id="1036" name="Picture 12" descr="避難する人と避難誘導する人のイラスト">
            <a:extLst>
              <a:ext uri="{FF2B5EF4-FFF2-40B4-BE49-F238E27FC236}">
                <a16:creationId xmlns:a16="http://schemas.microsoft.com/office/drawing/2014/main" id="{42C9A526-2FAB-34C2-0A66-FD7E7B9B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77" y="4191295"/>
            <a:ext cx="863064" cy="6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盆踊りと太鼓ののイラスト">
            <a:extLst>
              <a:ext uri="{FF2B5EF4-FFF2-40B4-BE49-F238E27FC236}">
                <a16:creationId xmlns:a16="http://schemas.microsoft.com/office/drawing/2014/main" id="{DF0D9FE2-3822-1B0A-B575-3323C614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39" y="6192551"/>
            <a:ext cx="719903" cy="7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通学している小学生の男の子のイラスト">
            <a:extLst>
              <a:ext uri="{FF2B5EF4-FFF2-40B4-BE49-F238E27FC236}">
                <a16:creationId xmlns:a16="http://schemas.microsoft.com/office/drawing/2014/main" id="{FA34C9B2-2D7E-9F31-AB35-52BE7B0A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37" y="4363046"/>
            <a:ext cx="314943" cy="3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フクロウ博士のイラスト">
            <a:extLst>
              <a:ext uri="{FF2B5EF4-FFF2-40B4-BE49-F238E27FC236}">
                <a16:creationId xmlns:a16="http://schemas.microsoft.com/office/drawing/2014/main" id="{BEF69967-861C-908D-4ED2-6A1F4218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74" y="8277714"/>
            <a:ext cx="442660" cy="4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8BABD10-0878-952E-8802-4CAE077AEDD8}"/>
              </a:ext>
            </a:extLst>
          </p:cNvPr>
          <p:cNvSpPr txBox="1"/>
          <p:nvPr/>
        </p:nvSpPr>
        <p:spPr>
          <a:xfrm>
            <a:off x="1569314" y="12360332"/>
            <a:ext cx="232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＜事務局・お問い合わせ＞</a:t>
            </a:r>
            <a:endParaRPr lang="en-US" altLang="ja-JP" sz="14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44" name="Picture 20" descr="ゴミ捨て場のイラスト">
            <a:extLst>
              <a:ext uri="{FF2B5EF4-FFF2-40B4-BE49-F238E27FC236}">
                <a16:creationId xmlns:a16="http://schemas.microsoft.com/office/drawing/2014/main" id="{F9582723-DE41-B631-635C-B5CD9A99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09" y="2849127"/>
            <a:ext cx="586984" cy="5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市役所のイラスト">
            <a:extLst>
              <a:ext uri="{FF2B5EF4-FFF2-40B4-BE49-F238E27FC236}">
                <a16:creationId xmlns:a16="http://schemas.microsoft.com/office/drawing/2014/main" id="{909996B0-33AF-3895-A4AD-C5B8E15B4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67" y="10990388"/>
            <a:ext cx="627604" cy="6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F169AC94-B7C5-48DA-8183-D6239315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00" y="11255738"/>
            <a:ext cx="871451" cy="5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EE1EBE69-DD0B-8FA4-996A-88CE51BF8CE2}"/>
              </a:ext>
            </a:extLst>
          </p:cNvPr>
          <p:cNvGrpSpPr/>
          <p:nvPr/>
        </p:nvGrpSpPr>
        <p:grpSpPr>
          <a:xfrm>
            <a:off x="8320826" y="2286584"/>
            <a:ext cx="502127" cy="637672"/>
            <a:chOff x="6571337" y="2141359"/>
            <a:chExt cx="1500176" cy="1972945"/>
          </a:xfrm>
        </p:grpSpPr>
        <p:pic>
          <p:nvPicPr>
            <p:cNvPr id="1048" name="Picture 24" descr="吹き出しのついた男性会社員のイラスト">
              <a:extLst>
                <a:ext uri="{FF2B5EF4-FFF2-40B4-BE49-F238E27FC236}">
                  <a16:creationId xmlns:a16="http://schemas.microsoft.com/office/drawing/2014/main" id="{73556721-E191-1FD7-676B-3F7BB02427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34" t="19914"/>
            <a:stretch/>
          </p:blipFill>
          <p:spPr bwMode="auto">
            <a:xfrm>
              <a:off x="6814625" y="2176150"/>
              <a:ext cx="1256888" cy="193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47D4D99A-AA6E-AD15-26B0-7E0976748040}"/>
                </a:ext>
              </a:extLst>
            </p:cNvPr>
            <p:cNvSpPr/>
            <p:nvPr/>
          </p:nvSpPr>
          <p:spPr>
            <a:xfrm rot="20316239">
              <a:off x="7001046" y="2237312"/>
              <a:ext cx="161925" cy="210630"/>
            </a:xfrm>
            <a:prstGeom prst="rect">
              <a:avLst/>
            </a:prstGeom>
            <a:solidFill>
              <a:srgbClr val="E3CF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26AE4025-A8AA-C2F9-1EDC-F3CC39CF672F}"/>
                </a:ext>
              </a:extLst>
            </p:cNvPr>
            <p:cNvSpPr/>
            <p:nvPr/>
          </p:nvSpPr>
          <p:spPr>
            <a:xfrm rot="19454713">
              <a:off x="6571337" y="2531052"/>
              <a:ext cx="546672" cy="781571"/>
            </a:xfrm>
            <a:prstGeom prst="rect">
              <a:avLst/>
            </a:prstGeom>
            <a:solidFill>
              <a:srgbClr val="E3CF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77768830-5D5F-701B-7AE4-4100A2288525}"/>
                </a:ext>
              </a:extLst>
            </p:cNvPr>
            <p:cNvSpPr/>
            <p:nvPr/>
          </p:nvSpPr>
          <p:spPr>
            <a:xfrm rot="20316239">
              <a:off x="6746953" y="2141359"/>
              <a:ext cx="256709" cy="216790"/>
            </a:xfrm>
            <a:prstGeom prst="rect">
              <a:avLst/>
            </a:prstGeom>
            <a:solidFill>
              <a:srgbClr val="E3CF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52" name="Picture 28" descr="立ち止まる女の子のイラスト">
            <a:extLst>
              <a:ext uri="{FF2B5EF4-FFF2-40B4-BE49-F238E27FC236}">
                <a16:creationId xmlns:a16="http://schemas.microsoft.com/office/drawing/2014/main" id="{E2B6AAF8-F080-79D1-40EF-2945228A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36" y="2529383"/>
            <a:ext cx="179010" cy="3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バンザイをしている会社員たちのイラスト（女性1）">
            <a:extLst>
              <a:ext uri="{FF2B5EF4-FFF2-40B4-BE49-F238E27FC236}">
                <a16:creationId xmlns:a16="http://schemas.microsoft.com/office/drawing/2014/main" id="{FECDC759-2407-C954-F546-7316A2AB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70" y="2271527"/>
            <a:ext cx="373936" cy="6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4" descr="白黒のふきだしのイラスト「雲」">
            <a:extLst>
              <a:ext uri="{FF2B5EF4-FFF2-40B4-BE49-F238E27FC236}">
                <a16:creationId xmlns:a16="http://schemas.microsoft.com/office/drawing/2014/main" id="{3D83CDA4-DC24-F903-71DF-63E7BF77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35100" y="7752871"/>
            <a:ext cx="1258625" cy="9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208B2998-1C90-DA6F-2585-2FEB5F021FE4}"/>
              </a:ext>
            </a:extLst>
          </p:cNvPr>
          <p:cNvSpPr txBox="1"/>
          <p:nvPr/>
        </p:nvSpPr>
        <p:spPr>
          <a:xfrm>
            <a:off x="8585477" y="7881551"/>
            <a:ext cx="898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050" dirty="0"/>
              <a:t>町内会が</a:t>
            </a:r>
            <a:endParaRPr kumimoji="1" lang="en-US" altLang="ja-JP" sz="1050" dirty="0"/>
          </a:p>
          <a:p>
            <a:pPr>
              <a:lnSpc>
                <a:spcPts val="1200"/>
              </a:lnSpc>
            </a:pPr>
            <a:r>
              <a:rPr lang="ja-JP" altLang="en-US" sz="1050" dirty="0"/>
              <a:t>なくなると</a:t>
            </a:r>
            <a:endParaRPr lang="en-US" altLang="ja-JP" sz="1050" dirty="0"/>
          </a:p>
          <a:p>
            <a:pPr>
              <a:lnSpc>
                <a:spcPts val="1200"/>
              </a:lnSpc>
            </a:pPr>
            <a:r>
              <a:rPr lang="ja-JP" altLang="en-US" sz="1050" dirty="0"/>
              <a:t>大変です！</a:t>
            </a:r>
            <a:endParaRPr kumimoji="1" lang="ja-JP" altLang="en-US" sz="1050" dirty="0"/>
          </a:p>
        </p:txBody>
      </p:sp>
      <p:pic>
        <p:nvPicPr>
          <p:cNvPr id="77" name="Picture 8" descr="ばんざいをする犬のイラスト">
            <a:extLst>
              <a:ext uri="{FF2B5EF4-FFF2-40B4-BE49-F238E27FC236}">
                <a16:creationId xmlns:a16="http://schemas.microsoft.com/office/drawing/2014/main" id="{A4E9591E-33E8-FCB5-437C-E5478CF91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1" b="35476"/>
          <a:stretch/>
        </p:blipFill>
        <p:spPr bwMode="auto">
          <a:xfrm>
            <a:off x="4257169" y="4209948"/>
            <a:ext cx="388379" cy="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くるっとした矢印のイラスト「右」">
            <a:extLst>
              <a:ext uri="{FF2B5EF4-FFF2-40B4-BE49-F238E27FC236}">
                <a16:creationId xmlns:a16="http://schemas.microsoft.com/office/drawing/2014/main" id="{45EFDF8F-6727-E3F3-1D81-4E1EE0CA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602">
            <a:off x="998368" y="1329423"/>
            <a:ext cx="629385" cy="3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6" descr="白黒のふきだしのイラスト「ノーマル」">
            <a:extLst>
              <a:ext uri="{FF2B5EF4-FFF2-40B4-BE49-F238E27FC236}">
                <a16:creationId xmlns:a16="http://schemas.microsoft.com/office/drawing/2014/main" id="{D9F11FEF-8C05-57A4-1678-4071FFA7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1479" y="11186437"/>
            <a:ext cx="1662414" cy="60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FE52F57-3A3D-A843-33D4-E69AE104C128}"/>
              </a:ext>
            </a:extLst>
          </p:cNvPr>
          <p:cNvSpPr txBox="1"/>
          <p:nvPr/>
        </p:nvSpPr>
        <p:spPr>
          <a:xfrm>
            <a:off x="3223238" y="11248933"/>
            <a:ext cx="1335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050" dirty="0"/>
              <a:t>今こそみんなで</a:t>
            </a:r>
            <a:endParaRPr lang="en-US" altLang="ja-JP" sz="1050" dirty="0"/>
          </a:p>
          <a:p>
            <a:pPr>
              <a:lnSpc>
                <a:spcPts val="1200"/>
              </a:lnSpc>
            </a:pPr>
            <a:r>
              <a:rPr lang="ja-JP" altLang="en-US" sz="1050" dirty="0"/>
              <a:t>力を合わせて！</a:t>
            </a:r>
            <a:endParaRPr kumimoji="1" lang="ja-JP" altLang="en-US" sz="1050" dirty="0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AA71D24-7EAA-A2A2-A41A-1CAD2E0F7B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002" y="11468193"/>
            <a:ext cx="1986330" cy="553818"/>
          </a:xfrm>
          <a:prstGeom prst="rect">
            <a:avLst/>
          </a:prstGeom>
        </p:spPr>
      </p:pic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988A35CB-076F-9F79-3474-C1D84909496E}"/>
              </a:ext>
            </a:extLst>
          </p:cNvPr>
          <p:cNvSpPr/>
          <p:nvPr/>
        </p:nvSpPr>
        <p:spPr>
          <a:xfrm>
            <a:off x="906580" y="11525343"/>
            <a:ext cx="2144216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私たちも応援します！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43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2785EB-7C4A-D356-DCEA-7397C97E3328}"/>
              </a:ext>
            </a:extLst>
          </p:cNvPr>
          <p:cNvSpPr/>
          <p:nvPr/>
        </p:nvSpPr>
        <p:spPr>
          <a:xfrm>
            <a:off x="104775" y="80963"/>
            <a:ext cx="9391650" cy="12639675"/>
          </a:xfrm>
          <a:prstGeom prst="rect">
            <a:avLst/>
          </a:prstGeom>
          <a:solidFill>
            <a:srgbClr val="E3CFAB"/>
          </a:solid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23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EC3B82B-D420-F200-3393-B347499A038D}"/>
              </a:ext>
            </a:extLst>
          </p:cNvPr>
          <p:cNvSpPr/>
          <p:nvPr/>
        </p:nvSpPr>
        <p:spPr>
          <a:xfrm>
            <a:off x="403397" y="1315740"/>
            <a:ext cx="8773260" cy="10963346"/>
          </a:xfrm>
          <a:prstGeom prst="roundRect">
            <a:avLst>
              <a:gd name="adj" fmla="val 28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F39C9A-4F7F-1D90-4053-0ECB30040D21}"/>
              </a:ext>
            </a:extLst>
          </p:cNvPr>
          <p:cNvSpPr txBox="1"/>
          <p:nvPr/>
        </p:nvSpPr>
        <p:spPr>
          <a:xfrm>
            <a:off x="1268811" y="522514"/>
            <a:ext cx="813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浪漫明朝体U" panose="020B0609010101010101" pitchFamily="49" charset="-128"/>
                <a:ea typeface="AR浪漫明朝体U" panose="020B0609010101010101" pitchFamily="49" charset="-128"/>
              </a:rPr>
              <a:t>その他、町内会として行われている活動一覧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浪漫明朝体U" panose="020B0609010101010101" pitchFamily="49" charset="-128"/>
              <a:ea typeface="AR浪漫明朝体U" panose="020B0609010101010101" pitchFamily="49" charset="-128"/>
            </a:endParaRPr>
          </a:p>
        </p:txBody>
      </p:sp>
      <p:pic>
        <p:nvPicPr>
          <p:cNvPr id="1026" name="Picture 2" descr="「CHECK」を見る虫眼鏡のイラスト">
            <a:extLst>
              <a:ext uri="{FF2B5EF4-FFF2-40B4-BE49-F238E27FC236}">
                <a16:creationId xmlns:a16="http://schemas.microsoft.com/office/drawing/2014/main" id="{11F01142-0DDC-B9F5-7A16-5B09FF64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9" y="192159"/>
            <a:ext cx="844498" cy="11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キラキラ飾りのイラスト4">
            <a:extLst>
              <a:ext uri="{FF2B5EF4-FFF2-40B4-BE49-F238E27FC236}">
                <a16:creationId xmlns:a16="http://schemas.microsoft.com/office/drawing/2014/main" id="{F3E8932F-98B2-E13B-E708-BE80A028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90" y="205471"/>
            <a:ext cx="989700" cy="9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3D6838-9EE1-6EC7-2282-1187DF3210E2}"/>
              </a:ext>
            </a:extLst>
          </p:cNvPr>
          <p:cNvSpPr txBox="1"/>
          <p:nvPr/>
        </p:nvSpPr>
        <p:spPr>
          <a:xfrm>
            <a:off x="725646" y="1587000"/>
            <a:ext cx="8128762" cy="965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・役員会、総会の準備</a:t>
            </a:r>
            <a:r>
              <a:rPr lang="ja-JP" altLang="en-US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、開催</a:t>
            </a:r>
            <a:endParaRPr lang="ja-JP" altLang="ja-JP" sz="18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76200" indent="-76200"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・役員の選出、各種委員の選出（民生委員、福祉員、行政協力員、自主防災、土木・農業関係など）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・会員名簿の作成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・町内会加入促進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・町内会館の維持管理</a:t>
            </a:r>
          </a:p>
          <a:p>
            <a:pPr marL="76200" indent="-76200"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・町内会行事の実施（新年会、忘年会、親睦会、お花見、お祭り、運動会、盆踊り、クリーンアップ、花植え、水質検査、サロン、バーベキュー、カラオケ大会など）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・ゴミ集積所の維持管理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・街灯（防犯灯）の設置・維持管理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・防災訓練の実施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・交通安全対策、通学路における見守り活動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・鳥獣害対策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・空き家対策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・公園の管理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・町内の安全対策（カーブミラー・ガードレールの設置、道路の穴の補修など）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・神社の維持管理、お寺関係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・住民同士のトラブルの相談役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・災害発生時の各機関との連絡調整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・広報に関する連絡調整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・他町内・地区連絡協議会との連携、要望書の提出など地区での活動への参加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・敬老事業の実施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・除雪について、市や実施事業者、社協などとの連携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・緑、青、赤い羽根募金、社協会費、日赤社費など</a:t>
            </a:r>
          </a:p>
          <a:p>
            <a:pPr>
              <a:spcAft>
                <a:spcPts val="800"/>
              </a:spcAft>
            </a:pP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・外部団体との連携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ja-JP" altLang="en-US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・・・・</a:t>
            </a:r>
            <a:r>
              <a:rPr lang="ja-JP" altLang="ja-JP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など</a:t>
            </a:r>
            <a:r>
              <a:rPr lang="ja-JP" altLang="en-US" sz="18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など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32" name="Picture 8" descr="男性の顔アイコン 10">
            <a:extLst>
              <a:ext uri="{FF2B5EF4-FFF2-40B4-BE49-F238E27FC236}">
                <a16:creationId xmlns:a16="http://schemas.microsoft.com/office/drawing/2014/main" id="{ADFF904D-6835-1883-DBC4-A0F0D87A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72" y="11355161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1DA2D07-458A-50FA-341D-1A985E59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769" y="11314688"/>
            <a:ext cx="962706" cy="9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ED4FC57-733F-E3AD-FF03-092E39CE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73" y="11355161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A01DC94-3555-A73D-B3B1-40EE4227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41" y="11314688"/>
            <a:ext cx="962706" cy="9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1EFBCE6-C1A6-BD35-8EBE-EC6D449B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18" y="11474335"/>
            <a:ext cx="806167" cy="8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9EAC5F7D-79E3-02B7-917E-1626A425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22" y="11472919"/>
            <a:ext cx="806167" cy="8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フキダシのイラスト「雲型」">
            <a:extLst>
              <a:ext uri="{FF2B5EF4-FFF2-40B4-BE49-F238E27FC236}">
                <a16:creationId xmlns:a16="http://schemas.microsoft.com/office/drawing/2014/main" id="{815A735B-2A19-2F77-F773-D2EF13BF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9290451"/>
            <a:ext cx="3408400" cy="20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7A3CE9-872D-673A-BF52-BED7F2DBE8CA}"/>
              </a:ext>
            </a:extLst>
          </p:cNvPr>
          <p:cNvSpPr/>
          <p:nvPr/>
        </p:nvSpPr>
        <p:spPr>
          <a:xfrm>
            <a:off x="5959927" y="9826813"/>
            <a:ext cx="3151414" cy="98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町内会の活動は、多岐にわたって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おり、役員の方々だけでは大変です！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みんなで協力して楽しく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続けていきましょう！！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46" name="Picture 22" descr="連桁付き十六分音符">
            <a:extLst>
              <a:ext uri="{FF2B5EF4-FFF2-40B4-BE49-F238E27FC236}">
                <a16:creationId xmlns:a16="http://schemas.microsoft.com/office/drawing/2014/main" id="{BC055B94-498F-51D1-990D-915540B5E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01" y="10636914"/>
            <a:ext cx="471488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八分音符">
            <a:extLst>
              <a:ext uri="{FF2B5EF4-FFF2-40B4-BE49-F238E27FC236}">
                <a16:creationId xmlns:a16="http://schemas.microsoft.com/office/drawing/2014/main" id="{D22836C0-1CDF-14AD-ED31-F04D11DC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03" y="10569349"/>
            <a:ext cx="5143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42889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8900</TotalTime>
  <Words>841</Words>
  <Application>Microsoft Office PowerPoint</Application>
  <PresentationFormat>A3 297x420 mm</PresentationFormat>
  <Paragraphs>89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AR PなごみＰＯＰ体B</vt:lpstr>
      <vt:lpstr>AR P丸ゴシック体M</vt:lpstr>
      <vt:lpstr>AR P悠々ゴシック体E</vt:lpstr>
      <vt:lpstr>AR浪漫明朝体U</vt:lpstr>
      <vt:lpstr>BIZ UDPゴシック</vt:lpstr>
      <vt:lpstr>BIZ UDP明朝 Medium</vt:lpstr>
      <vt:lpstr>HG丸ｺﾞｼｯｸM-PRO</vt:lpstr>
      <vt:lpstr>UD デジタル 教科書体 N-B</vt:lpstr>
      <vt:lpstr>UD デジタル 教科書体 NK-R</vt:lpstr>
      <vt:lpstr>UD デジタル 教科書体 N-R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user-1805-001</dc:creator>
  <cp:lastModifiedBy>user-2304h001</cp:lastModifiedBy>
  <cp:revision>481</cp:revision>
  <cp:lastPrinted>2024-05-24T11:02:02Z</cp:lastPrinted>
  <dcterms:created xsi:type="dcterms:W3CDTF">2013-08-07T01:16:52Z</dcterms:created>
  <dcterms:modified xsi:type="dcterms:W3CDTF">2024-05-24T11:03:07Z</dcterms:modified>
</cp:coreProperties>
</file>